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9144000" cy="5143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1" d="100"/>
          <a:sy n="141" d="100"/>
        </p:scale>
        <p:origin x="744" y="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23623" y="1075604"/>
            <a:ext cx="1935480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FBD4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0602" y="2863394"/>
            <a:ext cx="3666336" cy="680498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0598" y="3905542"/>
            <a:ext cx="2062696" cy="68049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0599" y="1821246"/>
            <a:ext cx="2625543" cy="68049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0598" y="776023"/>
            <a:ext cx="3772866" cy="6804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FBD4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FBD4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FBD4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88548" y="656505"/>
            <a:ext cx="7985391" cy="7026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FBD4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1.png"/><Relationship Id="rId7" Type="http://schemas.openxmlformats.org/officeDocument/2006/relationships/image" Target="../media/image2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23.jp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81" cy="514348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252F81D-6A6A-453D-878C-A4D456CE0018}"/>
              </a:ext>
            </a:extLst>
          </p:cNvPr>
          <p:cNvSpPr/>
          <p:nvPr/>
        </p:nvSpPr>
        <p:spPr>
          <a:xfrm>
            <a:off x="-76200" y="-95250"/>
            <a:ext cx="9372600" cy="5334000"/>
          </a:xfrm>
          <a:prstGeom prst="rect">
            <a:avLst/>
          </a:prstGeom>
          <a:solidFill>
            <a:schemeClr val="bg2">
              <a:alpha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bject 3" descr="$PPTXTitle"/>
          <p:cNvSpPr txBox="1"/>
          <p:nvPr/>
        </p:nvSpPr>
        <p:spPr>
          <a:xfrm>
            <a:off x="523623" y="1373288"/>
            <a:ext cx="6657975" cy="18030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4800" b="1" spc="-30" dirty="0">
                <a:solidFill>
                  <a:srgbClr val="163045"/>
                </a:solidFill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World</a:t>
            </a:r>
            <a:r>
              <a:rPr sz="4800" b="1" spc="-305" dirty="0">
                <a:solidFill>
                  <a:srgbClr val="163045"/>
                </a:solidFill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800" b="1" spc="105" dirty="0">
                <a:solidFill>
                  <a:srgbClr val="163045"/>
                </a:solidFill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Development</a:t>
            </a:r>
            <a:r>
              <a:rPr sz="4800" b="1" spc="-305" dirty="0">
                <a:solidFill>
                  <a:srgbClr val="163045"/>
                </a:solidFill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4800" b="1" spc="95" dirty="0">
                <a:solidFill>
                  <a:srgbClr val="163045"/>
                </a:solidFill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Appeal </a:t>
            </a:r>
            <a:r>
              <a:rPr sz="4800" b="1" spc="190" dirty="0">
                <a:solidFill>
                  <a:srgbClr val="163045"/>
                </a:solidFill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2026</a:t>
            </a:r>
            <a:endParaRPr sz="4800" dirty="0">
              <a:latin typeface="Trebuchet MS" panose="020B06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3623" y="3379226"/>
            <a:ext cx="26638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10" dirty="0">
                <a:solidFill>
                  <a:srgbClr val="333333"/>
                </a:solidFill>
                <a:latin typeface="Verdana"/>
                <a:cs typeface="Verdana"/>
              </a:rPr>
              <a:t>Children’s</a:t>
            </a:r>
            <a:r>
              <a:rPr sz="2400" spc="-13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2400" spc="-45" dirty="0">
                <a:solidFill>
                  <a:srgbClr val="333333"/>
                </a:solidFill>
                <a:latin typeface="Verdana"/>
                <a:cs typeface="Verdana"/>
              </a:rPr>
              <a:t>Address</a:t>
            </a:r>
            <a:endParaRPr sz="2400" dirty="0">
              <a:latin typeface="Verdana"/>
              <a:cs typeface="Verdana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89E13EF-AF22-456F-A94E-CA7B030E10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184093"/>
            <a:ext cx="978414" cy="3302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0F0B150-0E57-40B0-95E0-0DBB322750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62850" y="3562350"/>
            <a:ext cx="1581150" cy="15811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70315" y="766573"/>
              <a:ext cx="3809141" cy="680498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772" rIns="0" bIns="0" rtlCol="0">
            <a:spAutoFit/>
          </a:bodyPr>
          <a:lstStyle/>
          <a:p>
            <a:pPr marL="4467225">
              <a:lnSpc>
                <a:spcPct val="100000"/>
              </a:lnSpc>
              <a:spcBef>
                <a:spcPts val="100"/>
              </a:spcBef>
            </a:pPr>
            <a:r>
              <a:rPr sz="3400" spc="-30" dirty="0">
                <a:solidFill>
                  <a:srgbClr val="163045"/>
                </a:solidFill>
              </a:rPr>
              <a:t>Wolaita,</a:t>
            </a:r>
            <a:r>
              <a:rPr sz="3400" spc="-210" dirty="0">
                <a:solidFill>
                  <a:srgbClr val="163045"/>
                </a:solidFill>
              </a:rPr>
              <a:t> </a:t>
            </a:r>
            <a:r>
              <a:rPr sz="3400" spc="80" dirty="0">
                <a:solidFill>
                  <a:srgbClr val="163045"/>
                </a:solidFill>
              </a:rPr>
              <a:t>Ethiopia</a:t>
            </a:r>
            <a:endParaRPr sz="3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88805E-1430-4518-8608-4CACE3C248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850" y="3562350"/>
            <a:ext cx="1581150" cy="15811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16304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4713017" cy="514348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58232" y="0"/>
              <a:ext cx="5185767" cy="51435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4713017" cy="5143488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491148" y="1586054"/>
            <a:ext cx="2381885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4000" spc="-10" dirty="0">
                <a:solidFill>
                  <a:srgbClr val="163045"/>
                </a:solidFill>
              </a:rPr>
              <a:t>Ayelech’s </a:t>
            </a:r>
            <a:r>
              <a:rPr sz="4000" spc="180" dirty="0">
                <a:solidFill>
                  <a:srgbClr val="163045"/>
                </a:solidFill>
              </a:rPr>
              <a:t>story</a:t>
            </a:r>
            <a:endParaRPr sz="4000"/>
          </a:p>
        </p:txBody>
      </p:sp>
      <p:sp>
        <p:nvSpPr>
          <p:cNvPr id="8" name="object 8"/>
          <p:cNvSpPr txBox="1"/>
          <p:nvPr/>
        </p:nvSpPr>
        <p:spPr>
          <a:xfrm>
            <a:off x="187149" y="4830596"/>
            <a:ext cx="12363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50" dirty="0">
                <a:solidFill>
                  <a:srgbClr val="333333"/>
                </a:solidFill>
                <a:latin typeface="Verdana"/>
                <a:cs typeface="Verdana"/>
              </a:rPr>
              <a:t>Photo:</a:t>
            </a:r>
            <a:r>
              <a:rPr sz="700" spc="-1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700" spc="-30" dirty="0">
                <a:solidFill>
                  <a:srgbClr val="333333"/>
                </a:solidFill>
                <a:latin typeface="Verdana"/>
                <a:cs typeface="Verdana"/>
              </a:rPr>
              <a:t>Chris</a:t>
            </a:r>
            <a:r>
              <a:rPr sz="700" spc="-1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700" spc="-30" dirty="0">
                <a:solidFill>
                  <a:srgbClr val="333333"/>
                </a:solidFill>
                <a:latin typeface="Verdana"/>
                <a:cs typeface="Verdana"/>
              </a:rPr>
              <a:t>Nelson/Tearfund</a:t>
            </a:r>
            <a:endParaRPr sz="700">
              <a:latin typeface="Verdana"/>
              <a:cs typeface="Verdana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026D8FF-5EBE-4034-B7DA-E54342ABC7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850" y="3562350"/>
            <a:ext cx="1581150" cy="15811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16304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-1" y="0"/>
            <a:ext cx="9144000" cy="5143500"/>
            <a:chOff x="-1" y="0"/>
            <a:chExt cx="9144000" cy="51435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" y="0"/>
              <a:ext cx="4916162" cy="514349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81069" y="0"/>
              <a:ext cx="5662930" cy="51361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" y="0"/>
              <a:ext cx="4915913" cy="5143230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4000" spc="-25" dirty="0"/>
              <a:t>The </a:t>
            </a:r>
            <a:r>
              <a:rPr sz="4000" spc="85" dirty="0"/>
              <a:t>Humble </a:t>
            </a:r>
            <a:r>
              <a:rPr sz="4000" spc="-20" dirty="0"/>
              <a:t>Worm</a:t>
            </a:r>
            <a:endParaRPr sz="4000"/>
          </a:p>
        </p:txBody>
      </p:sp>
      <p:sp>
        <p:nvSpPr>
          <p:cNvPr id="8" name="object 8"/>
          <p:cNvSpPr txBox="1"/>
          <p:nvPr/>
        </p:nvSpPr>
        <p:spPr>
          <a:xfrm>
            <a:off x="187149" y="4830596"/>
            <a:ext cx="12363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50" dirty="0">
                <a:solidFill>
                  <a:srgbClr val="FFFFFF"/>
                </a:solidFill>
                <a:latin typeface="Verdana"/>
                <a:cs typeface="Verdana"/>
              </a:rPr>
              <a:t>Photo:</a:t>
            </a:r>
            <a:r>
              <a:rPr sz="7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700" spc="-30" dirty="0">
                <a:solidFill>
                  <a:srgbClr val="FFFFFF"/>
                </a:solidFill>
                <a:latin typeface="Verdana"/>
                <a:cs typeface="Verdana"/>
              </a:rPr>
              <a:t>Chris</a:t>
            </a:r>
            <a:r>
              <a:rPr sz="7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700" spc="-30" dirty="0">
                <a:solidFill>
                  <a:srgbClr val="FFFFFF"/>
                </a:solidFill>
                <a:latin typeface="Verdana"/>
                <a:cs typeface="Verdana"/>
              </a:rPr>
              <a:t>Nelson/Tearfund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1323" y="3249175"/>
            <a:ext cx="28549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80" dirty="0">
                <a:solidFill>
                  <a:srgbClr val="FFFFFF"/>
                </a:solidFill>
                <a:latin typeface="Verdana"/>
                <a:cs typeface="Verdana"/>
              </a:rPr>
              <a:t>Red</a:t>
            </a:r>
            <a:r>
              <a:rPr sz="2400" spc="-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45" dirty="0">
                <a:solidFill>
                  <a:srgbClr val="FFFFFF"/>
                </a:solidFill>
                <a:latin typeface="Verdana"/>
                <a:cs typeface="Verdana"/>
              </a:rPr>
              <a:t>Wiggler</a:t>
            </a:r>
            <a:r>
              <a:rPr sz="2400" spc="-1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5" dirty="0">
                <a:solidFill>
                  <a:srgbClr val="FFFFFF"/>
                </a:solidFill>
                <a:latin typeface="Verdana"/>
                <a:cs typeface="Verdana"/>
              </a:rPr>
              <a:t>worms</a:t>
            </a:r>
            <a:endParaRPr sz="2400">
              <a:latin typeface="Verdana"/>
              <a:cs typeface="Verdana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601646F-CDFF-4E70-9D06-CF3E8D2023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850" y="3562350"/>
            <a:ext cx="1581150" cy="15811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0598" y="654073"/>
            <a:ext cx="2059720" cy="680498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100"/>
              </a:spcBef>
            </a:pPr>
            <a:r>
              <a:rPr sz="4000" spc="250" dirty="0"/>
              <a:t>A</a:t>
            </a:r>
            <a:r>
              <a:rPr sz="4000" spc="-420" dirty="0"/>
              <a:t> </a:t>
            </a:r>
            <a:r>
              <a:rPr sz="4000" spc="70" dirty="0"/>
              <a:t>hotel</a:t>
            </a:r>
            <a:endParaRPr sz="40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C67E20-41DF-41E0-BDE6-3D4C233CFE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850" y="3562350"/>
            <a:ext cx="1581150" cy="15811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0599" y="654073"/>
            <a:ext cx="3666360" cy="680498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5565">
              <a:lnSpc>
                <a:spcPct val="100000"/>
              </a:lnSpc>
              <a:spcBef>
                <a:spcPts val="100"/>
              </a:spcBef>
            </a:pPr>
            <a:r>
              <a:rPr sz="4000" spc="250" dirty="0"/>
              <a:t>A</a:t>
            </a:r>
            <a:r>
              <a:rPr sz="4000" spc="-505" dirty="0"/>
              <a:t> </a:t>
            </a:r>
            <a:r>
              <a:rPr sz="4000" spc="95" dirty="0"/>
              <a:t>worm</a:t>
            </a:r>
            <a:r>
              <a:rPr sz="4000" spc="-315" dirty="0"/>
              <a:t> </a:t>
            </a:r>
            <a:r>
              <a:rPr sz="4000" spc="70" dirty="0"/>
              <a:t>hotel</a:t>
            </a:r>
            <a:endParaRPr sz="40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B10F6B-F85A-4529-8A8B-76E6A9F0DE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4633"/>
            <a:ext cx="1581150" cy="15811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 rot="21414273">
            <a:off x="-311246" y="-247508"/>
            <a:ext cx="9611810" cy="574996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8049" y="0"/>
            <a:ext cx="8417144" cy="49077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161D2BE-F6A2-470A-9DAA-3FEC2C6C00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62350"/>
            <a:ext cx="1581150" cy="15811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9720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“See</a:t>
            </a:r>
            <a:r>
              <a:rPr spc="-155" dirty="0"/>
              <a:t> </a:t>
            </a:r>
            <a:r>
              <a:rPr spc="55" dirty="0"/>
              <a:t>I</a:t>
            </a:r>
            <a:r>
              <a:rPr spc="-155" dirty="0"/>
              <a:t> </a:t>
            </a:r>
            <a:r>
              <a:rPr spc="80" dirty="0"/>
              <a:t>am</a:t>
            </a:r>
            <a:r>
              <a:rPr spc="-155" dirty="0"/>
              <a:t> </a:t>
            </a:r>
            <a:r>
              <a:rPr spc="80" dirty="0"/>
              <a:t>doing</a:t>
            </a:r>
            <a:r>
              <a:rPr spc="-150" dirty="0"/>
              <a:t> </a:t>
            </a:r>
            <a:r>
              <a:rPr spc="95" dirty="0"/>
              <a:t>a</a:t>
            </a:r>
            <a:r>
              <a:rPr spc="-155" dirty="0"/>
              <a:t> </a:t>
            </a:r>
            <a:r>
              <a:rPr spc="50" dirty="0"/>
              <a:t>new</a:t>
            </a:r>
            <a:r>
              <a:rPr spc="-235" dirty="0"/>
              <a:t> </a:t>
            </a:r>
            <a:r>
              <a:rPr spc="-10" dirty="0"/>
              <a:t>thing!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64149" y="1984681"/>
            <a:ext cx="295783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830">
              <a:lnSpc>
                <a:spcPct val="100000"/>
              </a:lnSpc>
              <a:spcBef>
                <a:spcPts val="100"/>
              </a:spcBef>
            </a:pPr>
            <a:r>
              <a:rPr sz="2000" b="1" spc="70" dirty="0">
                <a:solidFill>
                  <a:srgbClr val="FBD400"/>
                </a:solidFill>
                <a:latin typeface="Trebuchet MS"/>
                <a:cs typeface="Trebuchet MS"/>
              </a:rPr>
              <a:t>Now</a:t>
            </a:r>
            <a:r>
              <a:rPr sz="2000" b="1" spc="-185" dirty="0">
                <a:solidFill>
                  <a:srgbClr val="FBD400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FBD400"/>
                </a:solidFill>
                <a:latin typeface="Trebuchet MS"/>
                <a:cs typeface="Trebuchet MS"/>
              </a:rPr>
              <a:t>it</a:t>
            </a:r>
            <a:r>
              <a:rPr sz="2000" b="1" spc="-140" dirty="0">
                <a:solidFill>
                  <a:srgbClr val="FBD400"/>
                </a:solidFill>
                <a:latin typeface="Trebuchet MS"/>
                <a:cs typeface="Trebuchet MS"/>
              </a:rPr>
              <a:t> </a:t>
            </a:r>
            <a:r>
              <a:rPr sz="2000" b="1" spc="110" dirty="0">
                <a:solidFill>
                  <a:srgbClr val="FBD400"/>
                </a:solidFill>
                <a:latin typeface="Trebuchet MS"/>
                <a:cs typeface="Trebuchet MS"/>
              </a:rPr>
              <a:t>springs</a:t>
            </a:r>
            <a:r>
              <a:rPr sz="2000" b="1" spc="-145" dirty="0">
                <a:solidFill>
                  <a:srgbClr val="FBD400"/>
                </a:solidFill>
                <a:latin typeface="Trebuchet MS"/>
                <a:cs typeface="Trebuchet MS"/>
              </a:rPr>
              <a:t> </a:t>
            </a:r>
            <a:r>
              <a:rPr sz="2000" b="1" spc="-25" dirty="0">
                <a:solidFill>
                  <a:srgbClr val="FBD400"/>
                </a:solidFill>
                <a:latin typeface="Trebuchet MS"/>
                <a:cs typeface="Trebuchet MS"/>
              </a:rPr>
              <a:t>up,</a:t>
            </a:r>
            <a:endParaRPr sz="2000" dirty="0">
              <a:latin typeface="Trebuchet MS"/>
              <a:cs typeface="Trebuchet M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A44913-0F0B-410D-90F8-F817C60718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850" y="3562350"/>
            <a:ext cx="1581150" cy="15811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9F588E-62E7-4CC9-BA39-0691A1B7AA26}"/>
              </a:ext>
            </a:extLst>
          </p:cNvPr>
          <p:cNvSpPr txBox="1"/>
          <p:nvPr/>
        </p:nvSpPr>
        <p:spPr>
          <a:xfrm>
            <a:off x="533400" y="304061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spc="65" dirty="0">
                <a:solidFill>
                  <a:srgbClr val="FBD400"/>
                </a:solidFill>
                <a:latin typeface="Trebuchet MS"/>
                <a:cs typeface="Trebuchet MS"/>
              </a:rPr>
              <a:t>do</a:t>
            </a:r>
            <a:r>
              <a:rPr lang="en-GB" sz="1800" b="1" spc="-160" dirty="0">
                <a:solidFill>
                  <a:srgbClr val="FBD400"/>
                </a:solidFill>
                <a:latin typeface="Trebuchet MS"/>
                <a:cs typeface="Trebuchet MS"/>
              </a:rPr>
              <a:t> </a:t>
            </a:r>
            <a:r>
              <a:rPr lang="en-GB" sz="1800" b="1" spc="60" dirty="0">
                <a:solidFill>
                  <a:srgbClr val="FBD400"/>
                </a:solidFill>
                <a:latin typeface="Trebuchet MS"/>
                <a:cs typeface="Trebuchet MS"/>
              </a:rPr>
              <a:t>you</a:t>
            </a:r>
            <a:r>
              <a:rPr lang="en-GB" sz="1800" b="1" spc="-95" dirty="0">
                <a:solidFill>
                  <a:srgbClr val="FBD400"/>
                </a:solidFill>
                <a:latin typeface="Trebuchet MS"/>
                <a:cs typeface="Trebuchet MS"/>
              </a:rPr>
              <a:t> </a:t>
            </a:r>
            <a:r>
              <a:rPr lang="en-GB" sz="1800" b="1" spc="75" dirty="0">
                <a:solidFill>
                  <a:srgbClr val="FBD400"/>
                </a:solidFill>
                <a:latin typeface="Trebuchet MS"/>
                <a:cs typeface="Trebuchet MS"/>
              </a:rPr>
              <a:t>not</a:t>
            </a:r>
            <a:r>
              <a:rPr lang="en-GB" sz="1800" b="1" spc="-100" dirty="0">
                <a:solidFill>
                  <a:srgbClr val="FBD400"/>
                </a:solidFill>
                <a:latin typeface="Trebuchet MS"/>
                <a:cs typeface="Trebuchet MS"/>
              </a:rPr>
              <a:t> </a:t>
            </a:r>
            <a:r>
              <a:rPr lang="en-GB" sz="1800" b="1" dirty="0">
                <a:solidFill>
                  <a:srgbClr val="FBD400"/>
                </a:solidFill>
                <a:latin typeface="Trebuchet MS"/>
                <a:cs typeface="Trebuchet MS"/>
              </a:rPr>
              <a:t>perceive</a:t>
            </a:r>
            <a:r>
              <a:rPr lang="en-GB" sz="1800" b="1" spc="-100" dirty="0">
                <a:solidFill>
                  <a:srgbClr val="FBD400"/>
                </a:solidFill>
                <a:latin typeface="Trebuchet MS"/>
                <a:cs typeface="Trebuchet MS"/>
              </a:rPr>
              <a:t> </a:t>
            </a:r>
            <a:r>
              <a:rPr lang="en-GB" sz="1800" b="1" spc="-20" dirty="0">
                <a:solidFill>
                  <a:srgbClr val="FBD400"/>
                </a:solidFill>
                <a:latin typeface="Trebuchet MS"/>
                <a:cs typeface="Trebuchet MS"/>
              </a:rPr>
              <a:t>it?” 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1D1DAF-D495-4021-9707-CB5EE78D7B55}"/>
              </a:ext>
            </a:extLst>
          </p:cNvPr>
          <p:cNvSpPr txBox="1"/>
          <p:nvPr/>
        </p:nvSpPr>
        <p:spPr>
          <a:xfrm>
            <a:off x="560762" y="3562350"/>
            <a:ext cx="4572000" cy="855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3985" marR="5080" indent="-121920">
              <a:lnSpc>
                <a:spcPct val="342400"/>
              </a:lnSpc>
            </a:pPr>
            <a:r>
              <a:rPr lang="en-GB" sz="1800" b="1" spc="80" dirty="0">
                <a:solidFill>
                  <a:srgbClr val="FBD400"/>
                </a:solidFill>
                <a:latin typeface="Trebuchet MS"/>
                <a:cs typeface="Trebuchet MS"/>
              </a:rPr>
              <a:t>Isaiah</a:t>
            </a:r>
            <a:r>
              <a:rPr lang="en-GB" sz="1800" b="1" spc="-120" dirty="0">
                <a:solidFill>
                  <a:srgbClr val="FBD400"/>
                </a:solidFill>
                <a:latin typeface="Trebuchet MS"/>
                <a:cs typeface="Trebuchet MS"/>
              </a:rPr>
              <a:t> </a:t>
            </a:r>
            <a:r>
              <a:rPr lang="en-GB" sz="1800" b="1" dirty="0">
                <a:solidFill>
                  <a:srgbClr val="FBD400"/>
                </a:solidFill>
                <a:latin typeface="Trebuchet MS"/>
                <a:cs typeface="Trebuchet MS"/>
              </a:rPr>
              <a:t>43:</a:t>
            </a:r>
            <a:r>
              <a:rPr lang="en-GB" sz="1800" b="1" spc="-120" dirty="0">
                <a:solidFill>
                  <a:srgbClr val="FBD400"/>
                </a:solidFill>
                <a:latin typeface="Trebuchet MS"/>
                <a:cs typeface="Trebuchet MS"/>
              </a:rPr>
              <a:t> </a:t>
            </a:r>
            <a:r>
              <a:rPr lang="en-GB" sz="1800" b="1" spc="-25" dirty="0">
                <a:solidFill>
                  <a:srgbClr val="FBD400"/>
                </a:solidFill>
                <a:latin typeface="Trebuchet MS"/>
                <a:cs typeface="Trebuchet MS"/>
              </a:rPr>
              <a:t>19</a:t>
            </a:r>
            <a:endParaRPr lang="en-GB" sz="18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84" cy="514349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242427" y="411391"/>
            <a:ext cx="3053080" cy="3856354"/>
            <a:chOff x="1242427" y="411391"/>
            <a:chExt cx="3053080" cy="3856354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42427" y="439966"/>
              <a:ext cx="3024463" cy="379888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417309" y="425679"/>
              <a:ext cx="2864485" cy="3827779"/>
            </a:xfrm>
            <a:custGeom>
              <a:avLst/>
              <a:gdLst/>
              <a:ahLst/>
              <a:cxnLst/>
              <a:rect l="l" t="t" r="r" b="b"/>
              <a:pathLst>
                <a:path w="2864485" h="3827779">
                  <a:moveTo>
                    <a:pt x="0" y="45845"/>
                  </a:moveTo>
                  <a:lnTo>
                    <a:pt x="27706" y="4146"/>
                  </a:lnTo>
                  <a:lnTo>
                    <a:pt x="2818505" y="0"/>
                  </a:lnTo>
                  <a:lnTo>
                    <a:pt x="2827396" y="875"/>
                  </a:lnTo>
                  <a:lnTo>
                    <a:pt x="2860416" y="27924"/>
                  </a:lnTo>
                  <a:lnTo>
                    <a:pt x="2863869" y="45239"/>
                  </a:lnTo>
                  <a:lnTo>
                    <a:pt x="2863869" y="3781608"/>
                  </a:lnTo>
                  <a:lnTo>
                    <a:pt x="2836163" y="3823307"/>
                  </a:lnTo>
                  <a:lnTo>
                    <a:pt x="45363" y="3827454"/>
                  </a:lnTo>
                  <a:lnTo>
                    <a:pt x="27706" y="3823901"/>
                  </a:lnTo>
                  <a:lnTo>
                    <a:pt x="13286" y="3814207"/>
                  </a:lnTo>
                  <a:lnTo>
                    <a:pt x="3564" y="3799826"/>
                  </a:lnTo>
                  <a:lnTo>
                    <a:pt x="0" y="3782214"/>
                  </a:lnTo>
                  <a:lnTo>
                    <a:pt x="0" y="45845"/>
                  </a:lnTo>
                  <a:close/>
                </a:path>
              </a:pathLst>
            </a:custGeom>
            <a:ln w="285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Group 4">
            <a:extLst>
              <a:ext uri="{FF2B5EF4-FFF2-40B4-BE49-F238E27FC236}">
                <a16:creationId xmlns:a16="http://schemas.microsoft.com/office/drawing/2014/main" id="{EFE865A6-B2A9-4CCF-AD06-1CF78668004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725988" y="285750"/>
            <a:ext cx="2847975" cy="4235450"/>
            <a:chOff x="2977" y="180"/>
            <a:chExt cx="1794" cy="2668"/>
          </a:xfrm>
        </p:grpSpPr>
        <p:sp>
          <p:nvSpPr>
            <p:cNvPr id="11" name="AutoShape 3">
              <a:extLst>
                <a:ext uri="{FF2B5EF4-FFF2-40B4-BE49-F238E27FC236}">
                  <a16:creationId xmlns:a16="http://schemas.microsoft.com/office/drawing/2014/main" id="{B0EE9EB2-3392-41DB-86F6-0771B2DF8311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977" y="180"/>
              <a:ext cx="1794" cy="26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029" name="Picture 5">
              <a:extLst>
                <a:ext uri="{FF2B5EF4-FFF2-40B4-BE49-F238E27FC236}">
                  <a16:creationId xmlns:a16="http://schemas.microsoft.com/office/drawing/2014/main" id="{5A5EAE57-54BB-4920-8E39-A7B59CD561E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" t="3634" r="-546" b="6707"/>
            <a:stretch/>
          </p:blipFill>
          <p:spPr bwMode="auto">
            <a:xfrm>
              <a:off x="2977" y="277"/>
              <a:ext cx="1794" cy="23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object 6"/>
          <p:cNvSpPr/>
          <p:nvPr/>
        </p:nvSpPr>
        <p:spPr>
          <a:xfrm>
            <a:off x="4708853" y="425512"/>
            <a:ext cx="2864485" cy="3827779"/>
          </a:xfrm>
          <a:custGeom>
            <a:avLst/>
            <a:gdLst/>
            <a:ahLst/>
            <a:cxnLst/>
            <a:rect l="l" t="t" r="r" b="b"/>
            <a:pathLst>
              <a:path w="2864484" h="3827779">
                <a:moveTo>
                  <a:pt x="0" y="45845"/>
                </a:moveTo>
                <a:lnTo>
                  <a:pt x="27706" y="4146"/>
                </a:lnTo>
                <a:lnTo>
                  <a:pt x="2818505" y="0"/>
                </a:lnTo>
                <a:lnTo>
                  <a:pt x="2827396" y="875"/>
                </a:lnTo>
                <a:lnTo>
                  <a:pt x="2860416" y="27924"/>
                </a:lnTo>
                <a:lnTo>
                  <a:pt x="2863869" y="45239"/>
                </a:lnTo>
                <a:lnTo>
                  <a:pt x="2863869" y="3781908"/>
                </a:lnTo>
                <a:lnTo>
                  <a:pt x="2836162" y="3823607"/>
                </a:lnTo>
                <a:lnTo>
                  <a:pt x="45363" y="3827754"/>
                </a:lnTo>
                <a:lnTo>
                  <a:pt x="27706" y="3824202"/>
                </a:lnTo>
                <a:lnTo>
                  <a:pt x="13286" y="3814507"/>
                </a:lnTo>
                <a:lnTo>
                  <a:pt x="3564" y="3800127"/>
                </a:lnTo>
                <a:lnTo>
                  <a:pt x="0" y="3782514"/>
                </a:lnTo>
                <a:lnTo>
                  <a:pt x="0" y="45845"/>
                </a:lnTo>
                <a:close/>
              </a:path>
            </a:pathLst>
          </a:custGeom>
          <a:ln w="2857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87149" y="4830596"/>
            <a:ext cx="128016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45" dirty="0">
                <a:solidFill>
                  <a:srgbClr val="333333"/>
                </a:solidFill>
                <a:latin typeface="Verdana"/>
                <a:cs typeface="Verdana"/>
              </a:rPr>
              <a:t>Photos:</a:t>
            </a:r>
            <a:r>
              <a:rPr sz="700" spc="-1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700" spc="-30" dirty="0">
                <a:solidFill>
                  <a:srgbClr val="333333"/>
                </a:solidFill>
                <a:latin typeface="Verdana"/>
                <a:cs typeface="Verdana"/>
              </a:rPr>
              <a:t>Chris</a:t>
            </a:r>
            <a:r>
              <a:rPr sz="700" spc="-1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700" spc="-30" dirty="0">
                <a:solidFill>
                  <a:srgbClr val="333333"/>
                </a:solidFill>
                <a:latin typeface="Verdana"/>
                <a:cs typeface="Verdana"/>
              </a:rPr>
              <a:t>Nelson/Tearfund</a:t>
            </a:r>
            <a:endParaRPr sz="700">
              <a:latin typeface="Verdana"/>
              <a:cs typeface="Verdana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EF413A1-379C-4B02-8EA9-D835C206C6C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850" y="3562350"/>
            <a:ext cx="1581150" cy="15811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 rot="21540000">
            <a:off x="-76667" y="-78347"/>
            <a:ext cx="9266388" cy="531829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B6E1B2D-D9FA-4DC8-9559-DEBB643CBC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62350"/>
            <a:ext cx="1581150" cy="15811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81" cy="514348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06439" y="0"/>
            <a:ext cx="3137560" cy="465241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4174" y="84674"/>
            <a:ext cx="2796069" cy="94057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91200" y="-96708"/>
            <a:ext cx="3511582" cy="526737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47599" y="1269872"/>
            <a:ext cx="5502014" cy="680498"/>
          </a:xfrm>
          <a:prstGeom prst="rect">
            <a:avLst/>
          </a:prstGeom>
        </p:spPr>
      </p:pic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320624" y="1450382"/>
            <a:ext cx="53117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World</a:t>
            </a:r>
            <a:r>
              <a:rPr spc="-145" dirty="0"/>
              <a:t> </a:t>
            </a:r>
            <a:r>
              <a:rPr spc="50" dirty="0"/>
              <a:t>Development</a:t>
            </a:r>
            <a:r>
              <a:rPr spc="-190" dirty="0"/>
              <a:t> </a:t>
            </a:r>
            <a:r>
              <a:rPr spc="60" dirty="0"/>
              <a:t>Appeal</a:t>
            </a:r>
            <a:r>
              <a:rPr spc="-140" dirty="0"/>
              <a:t> </a:t>
            </a:r>
            <a:r>
              <a:rPr spc="105" dirty="0"/>
              <a:t>2026</a:t>
            </a:r>
            <a:r>
              <a:rPr spc="-140" dirty="0"/>
              <a:t> </a:t>
            </a:r>
            <a:r>
              <a:rPr spc="210" dirty="0"/>
              <a:t>-</a:t>
            </a:r>
            <a:r>
              <a:rPr spc="-140" dirty="0"/>
              <a:t> </a:t>
            </a:r>
            <a:r>
              <a:rPr spc="40" dirty="0"/>
              <a:t>Ethiopia</a:t>
            </a:r>
          </a:p>
        </p:txBody>
      </p:sp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66573" y="2194995"/>
            <a:ext cx="4064068" cy="27086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75D11C-FB08-4CFB-BBC8-00A390D81D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850" y="3562350"/>
            <a:ext cx="1581150" cy="15811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81" cy="514348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6D0D759-8A82-468E-8838-32AF8DDC1328}"/>
              </a:ext>
            </a:extLst>
          </p:cNvPr>
          <p:cNvSpPr/>
          <p:nvPr/>
        </p:nvSpPr>
        <p:spPr>
          <a:xfrm>
            <a:off x="-76200" y="-95250"/>
            <a:ext cx="9372600" cy="5334000"/>
          </a:xfrm>
          <a:prstGeom prst="rect">
            <a:avLst/>
          </a:prstGeom>
          <a:solidFill>
            <a:schemeClr val="bg2">
              <a:alpha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FB8633-F7CF-4322-8D86-34F24C4505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4476750"/>
            <a:ext cx="1627172" cy="549241"/>
          </a:xfrm>
          <a:prstGeom prst="rect">
            <a:avLst/>
          </a:prstGeom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id="{9E45D781-DAE3-4305-8DEC-31FA689E6D7D}"/>
              </a:ext>
            </a:extLst>
          </p:cNvPr>
          <p:cNvSpPr txBox="1"/>
          <p:nvPr/>
        </p:nvSpPr>
        <p:spPr>
          <a:xfrm>
            <a:off x="1333500" y="3428431"/>
            <a:ext cx="655319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2800" spc="-110" dirty="0">
                <a:solidFill>
                  <a:srgbClr val="333333"/>
                </a:solidFill>
                <a:latin typeface="Trebuchet MS" panose="020B0603020202020204" pitchFamily="34" charset="0"/>
                <a:cs typeface="Verdana"/>
              </a:rPr>
              <a:t>presbyterianireland.org/world-development</a:t>
            </a:r>
            <a:endParaRPr sz="2800" dirty="0">
              <a:latin typeface="Trebuchet MS" panose="020B0603020202020204" pitchFamily="34" charset="0"/>
              <a:cs typeface="Verdana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881EB8-84C9-47CC-864E-49E684B2EB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403" y="-103075"/>
            <a:ext cx="3762366" cy="376236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</TotalTime>
  <Words>75</Words>
  <Application>Microsoft Office PowerPoint</Application>
  <PresentationFormat>On-screen Show (16:9)</PresentationFormat>
  <Paragraphs>17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Calibri</vt:lpstr>
      <vt:lpstr>Trebuchet MS</vt:lpstr>
      <vt:lpstr>Verdana</vt:lpstr>
      <vt:lpstr>Office Theme</vt:lpstr>
      <vt:lpstr>PowerPoint Presentation</vt:lpstr>
      <vt:lpstr>Wolaita, Ethiopia</vt:lpstr>
      <vt:lpstr>Ayelech’s story</vt:lpstr>
      <vt:lpstr>The Humble Worm</vt:lpstr>
      <vt:lpstr>A hotel</vt:lpstr>
      <vt:lpstr>A worm hotel</vt:lpstr>
      <vt:lpstr>PowerPoint Presentation</vt:lpstr>
      <vt:lpstr>“See I am doing a new thing!</vt:lpstr>
      <vt:lpstr>PowerPoint Presentation</vt:lpstr>
      <vt:lpstr>PowerPoint Presentation</vt:lpstr>
      <vt:lpstr>World Development Appeal 2026 - Ethiopia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WDA Children's Address Slides_Ethiopia_26</dc:title>
  <dc:creator>John Condy</dc:creator>
  <cp:lastModifiedBy>John Condy</cp:lastModifiedBy>
  <cp:revision>7</cp:revision>
  <dcterms:created xsi:type="dcterms:W3CDTF">2026-10-13T10:37:53Z</dcterms:created>
  <dcterms:modified xsi:type="dcterms:W3CDTF">2026-10-20T13:04:24Z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2026-10-13T00:00:00Z</vt:filetime>
  </property>
  <property fmtid="{D5CDD505-2E9C-101B-9397-08002B2CF9AE}" pid="3" name="Creator">
    <vt:lpwstr>Google</vt:lpwstr>
  </property>
  <property fmtid="{D5CDD505-2E9C-101B-9397-08002B2CF9AE}" pid="4" name="LastSaved">
    <vt:filetime>2026-10-13T00:00:00Z</vt:filetime>
  </property>
</Properties>
</file>